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5" r:id="rId10"/>
    <p:sldId id="266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AA0F9B-7CF2-4018-97C9-F54E95FEB9A2}" type="datetimeFigureOut">
              <a:rPr lang="en-CA" smtClean="0"/>
              <a:t>2020-12-01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F82BD6-BF1E-4335-994D-56C9C3332B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3281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BF6B3-F5E3-4FF4-81B5-F00C4B46C0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327057-E261-44DB-9C24-8FA626EA2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38948-4232-4641-AA09-58298D8FC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18420-D848-41E4-B778-E5B3771055F1}" type="datetimeFigureOut">
              <a:rPr lang="en-CA" smtClean="0"/>
              <a:t>2020-12-01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63A2E-287C-42A2-A24C-C1BFC7F2B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94C1B-C664-4A41-A34C-E603F1E70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7565-39B3-40B7-BCAD-619A1EF1425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7642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F28DF-58A2-45AF-934D-9F9F07C5E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3A0C6E-F6A5-4FB8-B15C-0773B1FAC2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302D0-BFB7-4F2A-A336-98C5DFC09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18420-D848-41E4-B778-E5B3771055F1}" type="datetimeFigureOut">
              <a:rPr lang="en-CA" smtClean="0"/>
              <a:t>2020-12-01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2647A-45B6-4048-A0F7-256F1DE29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55AF4-3269-431F-95A6-E64B6BE4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7565-39B3-40B7-BCAD-619A1EF1425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3235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80304D-52FE-4F3A-A21C-96EE4B9409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33B10-F86F-45C7-9109-6EE09C92B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39EEE-0246-4C90-9ED5-873459FC9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18420-D848-41E4-B778-E5B3771055F1}" type="datetimeFigureOut">
              <a:rPr lang="en-CA" smtClean="0"/>
              <a:t>2020-12-01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B5E4A-09C1-436F-97B2-97D5392C8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9141B-CB71-48EC-A07E-C0163766A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7565-39B3-40B7-BCAD-619A1EF1425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4154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FB704-5E74-4AF3-94EC-20EFE8656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1FA2B-DE61-4825-940C-00DADCEC6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7EF0B-E263-4248-822D-37C2879BB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18420-D848-41E4-B778-E5B3771055F1}" type="datetimeFigureOut">
              <a:rPr lang="en-CA" smtClean="0"/>
              <a:t>2020-12-01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D217A-D8BF-43CD-AEC9-482F423D9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16D50-0682-4D70-8678-A5B081216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7565-39B3-40B7-BCAD-619A1EF1425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5462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BA7DE-9A5E-406D-BFC2-502E25CD8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CCABE2-BE69-4B17-84E6-6E4BD9F4A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931F3-9124-4C45-A639-21A84C5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18420-D848-41E4-B778-E5B3771055F1}" type="datetimeFigureOut">
              <a:rPr lang="en-CA" smtClean="0"/>
              <a:t>2020-12-01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FDADF-48EA-4617-AC80-49A24CFDB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350DD-46D6-4C19-807B-76F95047F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7565-39B3-40B7-BCAD-619A1EF1425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280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4419B-DD79-47D9-8D19-AA75EBDC6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110FF-EB7A-4319-915D-BA3299D239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A789DB-331A-4669-833C-B4F23C1F7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0CCED-13EE-4173-A258-6D22DCA9B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18420-D848-41E4-B778-E5B3771055F1}" type="datetimeFigureOut">
              <a:rPr lang="en-CA" smtClean="0"/>
              <a:t>2020-12-01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FF1591-0179-4A1D-B7BE-7E0C626E3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52DEDA-58EA-4C02-86A0-215BA3294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7565-39B3-40B7-BCAD-619A1EF1425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3105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FC175-4DE0-4988-9BCE-07F22010B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A8207-380D-4912-8720-A6CEE0C4A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DEE4B9-AC46-46FB-BDB6-5663AA1CAF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898C5A-37FF-483D-AEE2-210CF8ACFC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4ED8EE-B513-4D19-81EC-B798388AFB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894701-FDDA-4F50-9ADE-4F3796304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18420-D848-41E4-B778-E5B3771055F1}" type="datetimeFigureOut">
              <a:rPr lang="en-CA" smtClean="0"/>
              <a:t>2020-12-01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934D83-02B2-4840-8169-A04EA8204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37A4A6-F6A9-4F13-B5C5-9AEF2EB8A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7565-39B3-40B7-BCAD-619A1EF1425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8538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61EBB-BAF9-47FD-AE32-8EE5C634E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D0BCF8-F4A3-49A3-AF39-CC5917141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18420-D848-41E4-B778-E5B3771055F1}" type="datetimeFigureOut">
              <a:rPr lang="en-CA" smtClean="0"/>
              <a:t>2020-12-01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E309AF-4DAE-4392-B34E-2249B9BED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D2ED5-993A-4BF5-A9D1-0D0B31C25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7565-39B3-40B7-BCAD-619A1EF1425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5835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5AC6C6-589D-4A90-8CF9-8DD48F88D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18420-D848-41E4-B778-E5B3771055F1}" type="datetimeFigureOut">
              <a:rPr lang="en-CA" smtClean="0"/>
              <a:t>2020-12-01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F30087-1FE8-481A-9E89-2B903B015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801E8-1DAA-4349-8F6B-6465248BF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7565-39B3-40B7-BCAD-619A1EF1425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0868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61F08-2295-4F95-9C4B-3651FE200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5E843-3BC8-49E0-837E-C31D1C902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F5A03C-52BE-4ABC-AE13-2D95210400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57E65-D32C-493C-AE93-838817814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18420-D848-41E4-B778-E5B3771055F1}" type="datetimeFigureOut">
              <a:rPr lang="en-CA" smtClean="0"/>
              <a:t>2020-12-01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8F6066-27D2-4F06-B9A6-98032C297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1C9B78-123D-47D3-A36F-A6F3269FD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7565-39B3-40B7-BCAD-619A1EF1425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8361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D2934-DACD-47B4-B523-D4B78B359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A1F79C-E29E-42E6-A636-D24ED030EE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DD4AA1-94B0-4084-BE7C-8AE7A0552F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35535C-CAF0-4E90-B4CD-2AE8B3213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18420-D848-41E4-B778-E5B3771055F1}" type="datetimeFigureOut">
              <a:rPr lang="en-CA" smtClean="0"/>
              <a:t>2020-12-01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2AE2AE-3C4F-4121-A49A-33552472C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C6568E-9590-489C-9092-F0B177E4F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7565-39B3-40B7-BCAD-619A1EF1425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1572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1AE27B-F70E-4855-B3E3-586C25C95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C4B10-53E6-4E00-B389-8377E2E3E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4CF42A-1BF7-4F12-8410-0DDE0BA9F7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18420-D848-41E4-B778-E5B3771055F1}" type="datetimeFigureOut">
              <a:rPr lang="en-CA" smtClean="0"/>
              <a:t>2020-12-01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8350C-40D0-4260-AE73-5AA80DA802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CAA8D-D072-4BD4-8193-20A4E2E3B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A7565-39B3-40B7-BCAD-619A1EF1425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3801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3C067-6A74-49BD-86E8-B779CF29AA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8624" y="1122363"/>
            <a:ext cx="9619376" cy="2409402"/>
          </a:xfrm>
        </p:spPr>
        <p:txBody>
          <a:bodyPr>
            <a:normAutofit/>
          </a:bodyPr>
          <a:lstStyle/>
          <a:p>
            <a:r>
              <a:rPr lang="en-CA" sz="4400" dirty="0"/>
              <a:t>Surface Simulation: A microscopic insight that challenges the macroscopic 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37E768-D72F-4367-A3AE-3640866504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By: Stanley Lo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7C73CA-84A1-42C0-AA06-3A2EDC1AC3D5}"/>
              </a:ext>
            </a:extLst>
          </p:cNvPr>
          <p:cNvSpPr txBox="1"/>
          <p:nvPr/>
        </p:nvSpPr>
        <p:spPr>
          <a:xfrm rot="20262071">
            <a:off x="5951471" y="5117365"/>
            <a:ext cx="6520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Feel free to interrupt and ask me questions!</a:t>
            </a:r>
          </a:p>
        </p:txBody>
      </p:sp>
    </p:spTree>
    <p:extLst>
      <p:ext uri="{BB962C8B-B14F-4D97-AF65-F5344CB8AC3E}">
        <p14:creationId xmlns:p14="http://schemas.microsoft.com/office/powerpoint/2010/main" val="1966023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1AA98-E491-42AE-BB3B-46FBEE2E4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32EE8-B92E-423C-A2EB-72EC346AC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 bacteria on average has a NEGATIVE surface charge, and intuitively it should bind to the area with the most POSITIVE surface</a:t>
            </a:r>
          </a:p>
          <a:p>
            <a:pPr lvl="1"/>
            <a:r>
              <a:rPr lang="en-CA" dirty="0"/>
              <a:t>However, because of the microscopic characteristics (domains), the bacteria binds to the surface in ways that are unexpected as seen with the bacteria with SMALL domains</a:t>
            </a:r>
          </a:p>
          <a:p>
            <a:r>
              <a:rPr lang="en-CA" dirty="0"/>
              <a:t>What’s NEXT?</a:t>
            </a:r>
          </a:p>
        </p:txBody>
      </p:sp>
    </p:spTree>
    <p:extLst>
      <p:ext uri="{BB962C8B-B14F-4D97-AF65-F5344CB8AC3E}">
        <p14:creationId xmlns:p14="http://schemas.microsoft.com/office/powerpoint/2010/main" val="835268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F0FDF-CC03-4C27-A001-2DCC7EAB4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7A662-D41C-471A-81BE-B74F560B2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Live DEMO (if you have any questions)</a:t>
            </a:r>
          </a:p>
          <a:p>
            <a:r>
              <a:rPr lang="en-CA" dirty="0"/>
              <a:t>Domain Sizes</a:t>
            </a:r>
          </a:p>
          <a:p>
            <a:r>
              <a:rPr lang="en-CA" dirty="0"/>
              <a:t>Bacterial Membrane concentration</a:t>
            </a:r>
          </a:p>
          <a:p>
            <a:r>
              <a:rPr lang="en-CA" dirty="0"/>
              <a:t>Other variables to change</a:t>
            </a:r>
          </a:p>
          <a:p>
            <a:r>
              <a:rPr lang="en-CA" dirty="0"/>
              <a:t>Transferrable to REAL experiment</a:t>
            </a:r>
          </a:p>
          <a:p>
            <a:pPr lvl="1"/>
            <a:r>
              <a:rPr lang="en-CA" dirty="0"/>
              <a:t>Smallest gradient that can be made is on a 1mmx1mm microtiter plate</a:t>
            </a:r>
          </a:p>
          <a:p>
            <a:r>
              <a:rPr lang="en-CA" dirty="0"/>
              <a:t>Different surfaces</a:t>
            </a:r>
          </a:p>
          <a:p>
            <a:r>
              <a:rPr lang="en-CA" dirty="0"/>
              <a:t>LOTS THAT CAN BE DONE!</a:t>
            </a:r>
          </a:p>
        </p:txBody>
      </p:sp>
    </p:spTree>
    <p:extLst>
      <p:ext uri="{BB962C8B-B14F-4D97-AF65-F5344CB8AC3E}">
        <p14:creationId xmlns:p14="http://schemas.microsoft.com/office/powerpoint/2010/main" val="1700325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E884D-220B-4A1E-ABAD-839ABCB21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Outline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D74F9-CE9E-4486-989C-5A1BFF76D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453"/>
            <a:ext cx="9924875" cy="4860402"/>
          </a:xfrm>
        </p:spPr>
        <p:txBody>
          <a:bodyPr>
            <a:normAutofit/>
          </a:bodyPr>
          <a:lstStyle/>
          <a:p>
            <a:r>
              <a:rPr lang="en-CA" sz="1800" dirty="0"/>
              <a:t>Intro</a:t>
            </a:r>
          </a:p>
          <a:p>
            <a:pPr lvl="1"/>
            <a:r>
              <a:rPr lang="en-CA" sz="1600" dirty="0"/>
              <a:t>Background info:</a:t>
            </a:r>
          </a:p>
          <a:p>
            <a:pPr lvl="2"/>
            <a:r>
              <a:rPr lang="en-CA" sz="1400" dirty="0"/>
              <a:t>What?</a:t>
            </a:r>
          </a:p>
          <a:p>
            <a:pPr lvl="3"/>
            <a:r>
              <a:rPr lang="en-CA" sz="1200" dirty="0"/>
              <a:t>Evaluating the energies of the bacteria attaching onto which location of the surface and how the bacteria configures itself (lowest energy wins)</a:t>
            </a:r>
          </a:p>
          <a:p>
            <a:pPr lvl="3"/>
            <a:r>
              <a:rPr lang="en-CA" sz="1200" dirty="0"/>
              <a:t>Bacteria membrane composition (mostly negative)</a:t>
            </a:r>
          </a:p>
          <a:p>
            <a:pPr lvl="3"/>
            <a:r>
              <a:rPr lang="en-CA" sz="1200" dirty="0"/>
              <a:t>Surface Gradient</a:t>
            </a:r>
          </a:p>
          <a:p>
            <a:pPr lvl="3"/>
            <a:r>
              <a:rPr lang="en-CA" sz="1200" dirty="0"/>
              <a:t>How bacteria composition is distributed</a:t>
            </a:r>
          </a:p>
          <a:p>
            <a:pPr lvl="3"/>
            <a:r>
              <a:rPr lang="en-CA" sz="1200" dirty="0"/>
              <a:t>How bacteria interacts with surface</a:t>
            </a:r>
          </a:p>
          <a:p>
            <a:pPr lvl="4"/>
            <a:r>
              <a:rPr lang="en-CA" sz="1200" dirty="0"/>
              <a:t>Rotations (make diagrams about how they rotate, in 2 different angles)</a:t>
            </a:r>
          </a:p>
          <a:p>
            <a:pPr lvl="4"/>
            <a:r>
              <a:rPr lang="en-CA" sz="1200" dirty="0"/>
              <a:t>Energy Calculations</a:t>
            </a:r>
          </a:p>
          <a:p>
            <a:pPr lvl="3"/>
            <a:r>
              <a:rPr lang="en-CA" sz="1200" dirty="0"/>
              <a:t>What equations are in place, the methods (binary search)</a:t>
            </a:r>
          </a:p>
          <a:p>
            <a:pPr lvl="2"/>
            <a:r>
              <a:rPr lang="en-CA" sz="1400" dirty="0"/>
              <a:t>Why?</a:t>
            </a:r>
          </a:p>
          <a:p>
            <a:pPr lvl="3"/>
            <a:r>
              <a:rPr lang="en-CA" sz="1200" dirty="0"/>
              <a:t>To view microscopic phenomena and redefine how people think that macroscopic properties may govern the whole story</a:t>
            </a:r>
          </a:p>
          <a:p>
            <a:pPr lvl="1"/>
            <a:r>
              <a:rPr lang="en-CA" sz="1600" dirty="0"/>
              <a:t>Discussion:</a:t>
            </a:r>
          </a:p>
          <a:p>
            <a:pPr lvl="2"/>
            <a:r>
              <a:rPr lang="en-CA" sz="1200" dirty="0"/>
              <a:t>Trends from different bacteria arrangements interacting with the surface</a:t>
            </a:r>
          </a:p>
          <a:p>
            <a:pPr lvl="2"/>
            <a:r>
              <a:rPr lang="en-CA" sz="1200" dirty="0"/>
              <a:t>Different conditions (large, small domains)</a:t>
            </a:r>
          </a:p>
          <a:p>
            <a:pPr lvl="2"/>
            <a:r>
              <a:rPr lang="en-CA" sz="1200" dirty="0"/>
              <a:t>Next Steps:</a:t>
            </a:r>
          </a:p>
          <a:p>
            <a:pPr lvl="3"/>
            <a:r>
              <a:rPr lang="en-CA" sz="1200" dirty="0"/>
              <a:t>Real experiments, Size of Surface, Different sizes of domain</a:t>
            </a:r>
          </a:p>
          <a:p>
            <a:pPr lvl="2"/>
            <a:endParaRPr lang="en-CA" sz="1400" dirty="0"/>
          </a:p>
          <a:p>
            <a:pPr lvl="3"/>
            <a:endParaRPr lang="en-CA" sz="1200" dirty="0"/>
          </a:p>
          <a:p>
            <a:pPr lvl="2"/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2288294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game&#10;&#10;Description automatically generated">
            <a:extLst>
              <a:ext uri="{FF2B5EF4-FFF2-40B4-BE49-F238E27FC236}">
                <a16:creationId xmlns:a16="http://schemas.microsoft.com/office/drawing/2014/main" id="{B9A05001-6813-4DE9-A8AF-B2CBEFFB1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970" y="0"/>
            <a:ext cx="93394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915561-30CC-4C53-8C4C-E44CEF7EA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9" y="839755"/>
            <a:ext cx="10515600" cy="1325563"/>
          </a:xfrm>
        </p:spPr>
        <p:txBody>
          <a:bodyPr/>
          <a:lstStyle/>
          <a:p>
            <a:r>
              <a:rPr lang="en-CA" dirty="0"/>
              <a:t>Background </a:t>
            </a:r>
            <a:br>
              <a:rPr lang="en-CA" dirty="0"/>
            </a:br>
            <a:r>
              <a:rPr lang="en-CA" dirty="0"/>
              <a:t>Info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BA451B-B15E-4CCC-A7B7-E56E66D039ED}"/>
              </a:ext>
            </a:extLst>
          </p:cNvPr>
          <p:cNvSpPr txBox="1"/>
          <p:nvPr/>
        </p:nvSpPr>
        <p:spPr>
          <a:xfrm>
            <a:off x="604009" y="5285665"/>
            <a:ext cx="59981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Why?</a:t>
            </a:r>
          </a:p>
          <a:p>
            <a:r>
              <a:rPr lang="en-CA" dirty="0"/>
              <a:t>To view microscopic phenomena and redefine how people think that macroscopic properties may govern the whole story</a:t>
            </a:r>
          </a:p>
          <a:p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37CB06-E9FE-45E5-8A39-CB979F82C7B1}"/>
              </a:ext>
            </a:extLst>
          </p:cNvPr>
          <p:cNvSpPr txBox="1"/>
          <p:nvPr/>
        </p:nvSpPr>
        <p:spPr>
          <a:xfrm>
            <a:off x="3976381" y="1980652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F327B8-0D09-4167-83FB-FB473410653F}"/>
              </a:ext>
            </a:extLst>
          </p:cNvPr>
          <p:cNvSpPr txBox="1"/>
          <p:nvPr/>
        </p:nvSpPr>
        <p:spPr>
          <a:xfrm>
            <a:off x="3028426" y="839755"/>
            <a:ext cx="29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786725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FC9AB-1AA1-4F6D-BC0B-2E0E87F22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513"/>
            <a:ext cx="10515600" cy="1325563"/>
          </a:xfrm>
        </p:spPr>
        <p:txBody>
          <a:bodyPr/>
          <a:lstStyle/>
          <a:p>
            <a:r>
              <a:rPr lang="en-CA" dirty="0"/>
              <a:t>The Coding Side – Bacterial Membrane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C322F-677A-41D0-A9F9-E99AC0A25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3657"/>
            <a:ext cx="10515600" cy="4351338"/>
          </a:xfrm>
        </p:spPr>
        <p:txBody>
          <a:bodyPr/>
          <a:lstStyle/>
          <a:p>
            <a:r>
              <a:rPr lang="en-CA" dirty="0"/>
              <a:t>Preliminary Experiment:</a:t>
            </a:r>
          </a:p>
          <a:p>
            <a:pPr lvl="1"/>
            <a:r>
              <a:rPr lang="en-CA" sz="2000" dirty="0"/>
              <a:t>Concentration: (+) = 30%, (-) = 70%</a:t>
            </a:r>
          </a:p>
          <a:p>
            <a:pPr lvl="1"/>
            <a:r>
              <a:rPr lang="en-CA" sz="2000" dirty="0"/>
              <a:t>The positive domains are octagons which are positioned randomly on the bacteria’s membrane which can result in overlapping domains</a:t>
            </a:r>
          </a:p>
          <a:p>
            <a:pPr lvl="2"/>
            <a:r>
              <a:rPr lang="en-CA" sz="1800" dirty="0"/>
              <a:t>Using a different # for </a:t>
            </a:r>
            <a:r>
              <a:rPr lang="en-CA" sz="1800" dirty="0" err="1"/>
              <a:t>np.random.seed</a:t>
            </a:r>
            <a:r>
              <a:rPr lang="en-CA" sz="1800" dirty="0"/>
              <a:t>(#), will generate different randomness, making different bacteria</a:t>
            </a:r>
          </a:p>
          <a:p>
            <a:pPr lvl="1"/>
            <a:r>
              <a:rPr lang="en-CA" sz="2000" dirty="0"/>
              <a:t>Radius: 0.5 micron, Length: 5 micron, Height above Surface: 1 nanometer, Total Points on the Bacteria: 1440 pts, 20 Circles composed of 72 points, Distance between each circle: 0.25 micron</a:t>
            </a:r>
          </a:p>
          <a:p>
            <a:pPr lvl="1"/>
            <a:r>
              <a:rPr lang="en-CA" sz="2000" dirty="0"/>
              <a:t>Tested 2 sizes of domains: 12pts / domain, 37pts / domain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3F63F-0783-437C-80A1-40FAA0B8643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12" t="38531" r="30050" b="49548"/>
          <a:stretch/>
        </p:blipFill>
        <p:spPr bwMode="auto">
          <a:xfrm>
            <a:off x="5207706" y="4310108"/>
            <a:ext cx="2290195" cy="175759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CC190A-44A7-4EC8-9729-6DFCA85D1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437" y="4310108"/>
            <a:ext cx="2378948" cy="1733235"/>
          </a:xfrm>
          <a:prstGeom prst="rect">
            <a:avLst/>
          </a:prstGeom>
        </p:spPr>
      </p:pic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0D83A2F7-214A-46DA-A9CE-8E0AB39E38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332" y="4302610"/>
            <a:ext cx="2931243" cy="22447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A94173-ADD7-4151-B66C-8A8DEB579853}"/>
              </a:ext>
            </a:extLst>
          </p:cNvPr>
          <p:cNvSpPr txBox="1"/>
          <p:nvPr/>
        </p:nvSpPr>
        <p:spPr>
          <a:xfrm>
            <a:off x="5613658" y="6073591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Small Domain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AA7E5B-5090-4766-B954-C1D1F45FD937}"/>
              </a:ext>
            </a:extLst>
          </p:cNvPr>
          <p:cNvSpPr txBox="1"/>
          <p:nvPr/>
        </p:nvSpPr>
        <p:spPr>
          <a:xfrm>
            <a:off x="8476093" y="6030568"/>
            <a:ext cx="1479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Large Domain</a:t>
            </a:r>
          </a:p>
        </p:txBody>
      </p:sp>
    </p:spTree>
    <p:extLst>
      <p:ext uri="{BB962C8B-B14F-4D97-AF65-F5344CB8AC3E}">
        <p14:creationId xmlns:p14="http://schemas.microsoft.com/office/powerpoint/2010/main" val="2968380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AABDD-7596-4988-A324-8A98DA407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Coding Side – Gradient Surface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AE917FA-B3DC-435B-8CA6-5A7ECE79C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Same gradient surface for all experiments (</a:t>
            </a:r>
            <a:r>
              <a:rPr lang="en-CA" dirty="0" err="1"/>
              <a:t>np.random.seed</a:t>
            </a:r>
            <a:r>
              <a:rPr lang="en-CA" dirty="0"/>
              <a:t>.(1) keeps randomness constant)</a:t>
            </a:r>
          </a:p>
          <a:p>
            <a:r>
              <a:rPr lang="en-CA" dirty="0"/>
              <a:t>Each vertical line of points is given a probability that correlates to its desired concentration</a:t>
            </a:r>
          </a:p>
          <a:p>
            <a:pPr lvl="1"/>
            <a:r>
              <a:rPr lang="en-CA" dirty="0"/>
              <a:t>With that probability, the points randomly choose whether it is (+) or (-) but it is biased with the probability</a:t>
            </a:r>
          </a:p>
          <a:p>
            <a:r>
              <a:rPr lang="en-CA" dirty="0"/>
              <a:t>Size: 10x10 microns</a:t>
            </a:r>
          </a:p>
          <a:p>
            <a:r>
              <a:rPr lang="en-CA" dirty="0"/>
              <a:t>Resolution: 25x25 points = 625 points</a:t>
            </a:r>
          </a:p>
          <a:p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8B7EEF-6F75-4EB9-A7A6-5F457FC5A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2505" y="3991962"/>
            <a:ext cx="3110375" cy="264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55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4B329-35CF-4D40-8DD0-9D4219CD9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Coding Side – Evaluating Energies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F18D07-7B68-48AA-A90E-B838A1833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684"/>
            <a:ext cx="5254195" cy="5033191"/>
          </a:xfrm>
        </p:spPr>
        <p:txBody>
          <a:bodyPr>
            <a:normAutofit fontScale="85000" lnSpcReduction="20000"/>
          </a:bodyPr>
          <a:lstStyle/>
          <a:p>
            <a:r>
              <a:rPr lang="en-CA" dirty="0"/>
              <a:t>Steps to evaluating the entire surface: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Translational</a:t>
            </a:r>
          </a:p>
          <a:p>
            <a:pPr lvl="2"/>
            <a:r>
              <a:rPr lang="en-CA" dirty="0"/>
              <a:t>Moves by intervals of 1/25 of size of surface (0.4 micron for a 10 micron surface)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Rotational</a:t>
            </a:r>
          </a:p>
          <a:p>
            <a:pPr lvl="2"/>
            <a:r>
              <a:rPr lang="en-CA" dirty="0"/>
              <a:t>XY </a:t>
            </a:r>
            <a:r>
              <a:rPr lang="en-CA" dirty="0">
                <a:sym typeface="Wingdings" panose="05000000000000000000" pitchFamily="2" charset="2"/>
              </a:rPr>
              <a:t> Rotates by 36 degrees</a:t>
            </a:r>
          </a:p>
          <a:p>
            <a:pPr lvl="2"/>
            <a:r>
              <a:rPr lang="en-CA" dirty="0">
                <a:sym typeface="Wingdings" panose="05000000000000000000" pitchFamily="2" charset="2"/>
              </a:rPr>
              <a:t>Around cylinder’s axis  Rotates by every point (5 degrees)</a:t>
            </a:r>
            <a:endParaRPr lang="en-CA" dirty="0"/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Search Angle</a:t>
            </a:r>
          </a:p>
          <a:p>
            <a:pPr lvl="2"/>
            <a:r>
              <a:rPr lang="en-CA" dirty="0"/>
              <a:t>Optimal angle is 75 degrees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Electrostatic Energy</a:t>
            </a:r>
          </a:p>
          <a:p>
            <a:pPr lvl="2"/>
            <a:r>
              <a:rPr lang="en-CA" dirty="0"/>
              <a:t>Only calculates from the a point on the bacteria to the closest point on the surface</a:t>
            </a:r>
          </a:p>
          <a:p>
            <a:pPr lvl="3"/>
            <a:r>
              <a:rPr lang="en-CA" dirty="0"/>
              <a:t>Uses binary search algorithm which cuts runtime from n to log(n)</a:t>
            </a:r>
          </a:p>
          <a:p>
            <a:pPr lvl="2"/>
            <a:r>
              <a:rPr lang="en-CA" dirty="0"/>
              <a:t>Formula = (+1)(-1) / r OR (+1)(+1) / r</a:t>
            </a:r>
          </a:p>
          <a:p>
            <a:pPr lvl="2"/>
            <a:r>
              <a:rPr lang="en-CA" dirty="0"/>
              <a:t>Sum of all the energies in the search angle area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Log all energies and find minimum energy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8DB734-AEB3-4457-A51E-567B68800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7355" y="1280318"/>
            <a:ext cx="5324765" cy="402661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575D3C6-BFE0-4147-8E43-E4E45DC285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4" t="3815" r="3518" b="27407"/>
          <a:stretch/>
        </p:blipFill>
        <p:spPr>
          <a:xfrm>
            <a:off x="6892908" y="2396905"/>
            <a:ext cx="1125112" cy="73823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FB4315E-869C-42D3-ABDA-416B63DFEC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4" t="3815" r="3518" b="27407"/>
          <a:stretch/>
        </p:blipFill>
        <p:spPr>
          <a:xfrm>
            <a:off x="8568301" y="2555392"/>
            <a:ext cx="1125112" cy="738231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832A764-430B-46F2-ABEA-B110E276C2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4" t="3815" r="3518" b="27407"/>
          <a:stretch/>
        </p:blipFill>
        <p:spPr>
          <a:xfrm rot="2845630">
            <a:off x="8568301" y="2638375"/>
            <a:ext cx="1125112" cy="73823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A7EFD7D-C3F8-4E0C-BCB9-FFA371412A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4" t="3815" r="3518" b="27407"/>
          <a:stretch/>
        </p:blipFill>
        <p:spPr>
          <a:xfrm rot="7444429">
            <a:off x="8599785" y="2649559"/>
            <a:ext cx="1125112" cy="7382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3FC233-C32B-4027-8DDC-AF3C30F0F3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2395" y="1551072"/>
            <a:ext cx="5191850" cy="3086531"/>
          </a:xfrm>
          <a:prstGeom prst="rect">
            <a:avLst/>
          </a:prstGeom>
        </p:spPr>
      </p:pic>
      <p:pic>
        <p:nvPicPr>
          <p:cNvPr id="18" name="Picture 17" descr="A picture containing room&#10;&#10;Description automatically generated">
            <a:extLst>
              <a:ext uri="{FF2B5EF4-FFF2-40B4-BE49-F238E27FC236}">
                <a16:creationId xmlns:a16="http://schemas.microsoft.com/office/drawing/2014/main" id="{1813B53C-D470-47C0-A8EA-2F831CAC4D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520" y="1506175"/>
            <a:ext cx="5054680" cy="317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42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83A6C-619F-4A3C-AA1F-03FB11F12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Experiments!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2481F-AB30-44EA-B647-4FC79A1E7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235"/>
            <a:ext cx="10515600" cy="4351338"/>
          </a:xfrm>
        </p:spPr>
        <p:txBody>
          <a:bodyPr/>
          <a:lstStyle/>
          <a:p>
            <a:r>
              <a:rPr lang="en-CA" dirty="0"/>
              <a:t>Changing Variables:</a:t>
            </a:r>
          </a:p>
          <a:p>
            <a:pPr lvl="1"/>
            <a:r>
              <a:rPr lang="en-CA" dirty="0"/>
              <a:t>From sample to sample </a:t>
            </a:r>
            <a:r>
              <a:rPr lang="en-CA" dirty="0">
                <a:sym typeface="Wingdings" panose="05000000000000000000" pitchFamily="2" charset="2"/>
              </a:rPr>
              <a:t> Different arrangement of domains on bacteria</a:t>
            </a:r>
          </a:p>
          <a:p>
            <a:pPr lvl="1"/>
            <a:r>
              <a:rPr lang="en-CA" dirty="0">
                <a:sym typeface="Wingdings" panose="05000000000000000000" pitchFamily="2" charset="2"/>
              </a:rPr>
              <a:t>From independent variable to independent variable  Changing size of domain</a:t>
            </a:r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06FEFC-58AB-4F58-93CF-B0CE0A321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21" y="3134959"/>
            <a:ext cx="11019454" cy="354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32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7B561-A1D4-4125-BDAD-0AB1AC173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177" y="59480"/>
            <a:ext cx="10515600" cy="1325563"/>
          </a:xfrm>
        </p:spPr>
        <p:txBody>
          <a:bodyPr/>
          <a:lstStyle/>
          <a:p>
            <a:r>
              <a:rPr lang="en-CA" dirty="0"/>
              <a:t>Experiments!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CA9799-AC46-4B50-AF5E-826FD7684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495" y="1385043"/>
            <a:ext cx="10515600" cy="4351338"/>
          </a:xfrm>
        </p:spPr>
        <p:txBody>
          <a:bodyPr/>
          <a:lstStyle/>
          <a:p>
            <a:r>
              <a:rPr lang="en-CA" dirty="0"/>
              <a:t>More Location Data</a:t>
            </a:r>
          </a:p>
          <a:p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5C7A8A-2253-4839-9E6B-7394D314B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017" y="1718223"/>
            <a:ext cx="8301488" cy="38993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2DA3BE-AE1C-4E66-8DB5-5F4753E2D51D}"/>
              </a:ext>
            </a:extLst>
          </p:cNvPr>
          <p:cNvSpPr txBox="1"/>
          <p:nvPr/>
        </p:nvSpPr>
        <p:spPr>
          <a:xfrm>
            <a:off x="438348" y="1959713"/>
            <a:ext cx="30138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Interesting Discovery!</a:t>
            </a:r>
          </a:p>
          <a:p>
            <a:pPr marL="285750" indent="-285750">
              <a:buFontTx/>
              <a:buChar char="-"/>
            </a:pPr>
            <a:r>
              <a:rPr lang="en-CA" dirty="0"/>
              <a:t>Small Domains interact with the surface with more flexibility, arranging itself in more interesting ways</a:t>
            </a:r>
          </a:p>
          <a:p>
            <a:pPr marL="285750" indent="-285750">
              <a:buFontTx/>
              <a:buChar char="-"/>
            </a:pPr>
            <a:r>
              <a:rPr lang="en-CA" dirty="0"/>
              <a:t>Large Domains are mostly in one fixed position, and always parallel to the gradient (it’s hard for them to find matching domains on the surface since it is a random gradient) </a:t>
            </a:r>
          </a:p>
        </p:txBody>
      </p:sp>
    </p:spTree>
    <p:extLst>
      <p:ext uri="{BB962C8B-B14F-4D97-AF65-F5344CB8AC3E}">
        <p14:creationId xmlns:p14="http://schemas.microsoft.com/office/powerpoint/2010/main" val="2157059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E2717-8114-46A9-B2BC-504C91D1E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1187"/>
            <a:ext cx="10515600" cy="1325563"/>
          </a:xfrm>
        </p:spPr>
        <p:txBody>
          <a:bodyPr/>
          <a:lstStyle/>
          <a:p>
            <a:r>
              <a:rPr lang="en-CA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033B6-E33D-4479-B926-20C8EDC50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8958"/>
            <a:ext cx="10515600" cy="4351338"/>
          </a:xfrm>
        </p:spPr>
        <p:txBody>
          <a:bodyPr/>
          <a:lstStyle/>
          <a:p>
            <a:r>
              <a:rPr lang="en-CA" dirty="0"/>
              <a:t>Minimum Energy Values &amp; Close-Up Picture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E00A8AC-B95B-4510-906E-CCCFE3F8E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12585"/>
              </p:ext>
            </p:extLst>
          </p:nvPr>
        </p:nvGraphicFramePr>
        <p:xfrm>
          <a:off x="838200" y="2030679"/>
          <a:ext cx="3389850" cy="37711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950">
                  <a:extLst>
                    <a:ext uri="{9D8B030D-6E8A-4147-A177-3AD203B41FA5}">
                      <a16:colId xmlns:a16="http://schemas.microsoft.com/office/drawing/2014/main" val="2663727202"/>
                    </a:ext>
                  </a:extLst>
                </a:gridCol>
                <a:gridCol w="1129950">
                  <a:extLst>
                    <a:ext uri="{9D8B030D-6E8A-4147-A177-3AD203B41FA5}">
                      <a16:colId xmlns:a16="http://schemas.microsoft.com/office/drawing/2014/main" val="3029944170"/>
                    </a:ext>
                  </a:extLst>
                </a:gridCol>
                <a:gridCol w="1129950">
                  <a:extLst>
                    <a:ext uri="{9D8B030D-6E8A-4147-A177-3AD203B41FA5}">
                      <a16:colId xmlns:a16="http://schemas.microsoft.com/office/drawing/2014/main" val="1909849087"/>
                    </a:ext>
                  </a:extLst>
                </a:gridCol>
              </a:tblGrid>
              <a:tr h="644062">
                <a:tc>
                  <a:txBody>
                    <a:bodyPr/>
                    <a:lstStyle/>
                    <a:p>
                      <a:r>
                        <a:rPr lang="en-CA" dirty="0"/>
                        <a:t>Seed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Small Domains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Large Domains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964916"/>
                  </a:ext>
                </a:extLst>
              </a:tr>
              <a:tr h="390880">
                <a:tc>
                  <a:txBody>
                    <a:bodyPr/>
                    <a:lstStyle/>
                    <a:p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-36713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-39990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71413"/>
                  </a:ext>
                </a:extLst>
              </a:tr>
              <a:tr h="390880">
                <a:tc>
                  <a:txBody>
                    <a:bodyPr/>
                    <a:lstStyle/>
                    <a:p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-37347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-37812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848409"/>
                  </a:ext>
                </a:extLst>
              </a:tr>
              <a:tr h="390880">
                <a:tc>
                  <a:txBody>
                    <a:bodyPr/>
                    <a:lstStyle/>
                    <a:p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-38213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-39788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868521"/>
                  </a:ext>
                </a:extLst>
              </a:tr>
              <a:tr h="390880">
                <a:tc>
                  <a:txBody>
                    <a:bodyPr/>
                    <a:lstStyle/>
                    <a:p>
                      <a:r>
                        <a:rPr lang="en-CA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-37640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-38632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593585"/>
                  </a:ext>
                </a:extLst>
              </a:tr>
              <a:tr h="390880">
                <a:tc>
                  <a:txBody>
                    <a:bodyPr/>
                    <a:lstStyle/>
                    <a:p>
                      <a:r>
                        <a:rPr lang="en-CA"/>
                        <a:t>5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-36381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-38391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184469"/>
                  </a:ext>
                </a:extLst>
              </a:tr>
              <a:tr h="390880">
                <a:tc>
                  <a:txBody>
                    <a:bodyPr/>
                    <a:lstStyle/>
                    <a:p>
                      <a:r>
                        <a:rPr lang="en-CA"/>
                        <a:t>6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-36610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-39881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387965"/>
                  </a:ext>
                </a:extLst>
              </a:tr>
              <a:tr h="390880">
                <a:tc>
                  <a:txBody>
                    <a:bodyPr/>
                    <a:lstStyle/>
                    <a:p>
                      <a:r>
                        <a:rPr lang="en-CA"/>
                        <a:t>7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-36754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-38961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592836"/>
                  </a:ext>
                </a:extLst>
              </a:tr>
              <a:tr h="390880">
                <a:tc>
                  <a:txBody>
                    <a:bodyPr/>
                    <a:lstStyle/>
                    <a:p>
                      <a:r>
                        <a:rPr lang="en-CA" dirty="0"/>
                        <a:t>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-37094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-39065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074633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6FBC9107-EBBE-4CE5-8740-F00274C5455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751" y="1393241"/>
            <a:ext cx="1866900" cy="1717040"/>
          </a:xfrm>
          <a:prstGeom prst="rect">
            <a:avLst/>
          </a:prstGeom>
          <a:noFill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A18D88-3460-4164-A2F8-1DC88F598B9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52751" y="3199755"/>
            <a:ext cx="1933575" cy="15271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24E929-4501-4083-A530-73CBC87D60B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751" y="4726930"/>
            <a:ext cx="2154835" cy="1657092"/>
          </a:xfrm>
          <a:prstGeom prst="rect">
            <a:avLst/>
          </a:prstGeom>
          <a:noFill/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9B3F94-1971-4098-B047-6C35B2A72756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315" y="2200475"/>
            <a:ext cx="2275840" cy="1657350"/>
          </a:xfrm>
          <a:prstGeom prst="rect">
            <a:avLst/>
          </a:prstGeom>
          <a:noFill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3B9ABA-C47F-48E4-8DF0-8FC6121DECBD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36" t="-1043" r="11559" b="-2157"/>
          <a:stretch/>
        </p:blipFill>
        <p:spPr bwMode="auto">
          <a:xfrm>
            <a:off x="6503890" y="3648597"/>
            <a:ext cx="1770265" cy="2885409"/>
          </a:xfrm>
          <a:prstGeom prst="rect">
            <a:avLst/>
          </a:prstGeom>
          <a:noFill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2641856-4E1C-4EAE-8BFA-24F583288F9C}"/>
              </a:ext>
            </a:extLst>
          </p:cNvPr>
          <p:cNvSpPr txBox="1"/>
          <p:nvPr/>
        </p:nvSpPr>
        <p:spPr>
          <a:xfrm>
            <a:off x="5592661" y="14965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BA6CE8-F80B-479C-9C53-D93958BF8618}"/>
              </a:ext>
            </a:extLst>
          </p:cNvPr>
          <p:cNvSpPr txBox="1"/>
          <p:nvPr/>
        </p:nvSpPr>
        <p:spPr>
          <a:xfrm>
            <a:off x="4920278" y="34974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066FC4-2A82-44FF-8C1A-B5F029547DE6}"/>
              </a:ext>
            </a:extLst>
          </p:cNvPr>
          <p:cNvSpPr txBox="1"/>
          <p:nvPr/>
        </p:nvSpPr>
        <p:spPr>
          <a:xfrm>
            <a:off x="5682144" y="494595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883E05-63D0-4AB3-8DC7-4FF40EA40A83}"/>
              </a:ext>
            </a:extLst>
          </p:cNvPr>
          <p:cNvSpPr txBox="1"/>
          <p:nvPr/>
        </p:nvSpPr>
        <p:spPr>
          <a:xfrm>
            <a:off x="7563529" y="23690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18EAC4-E9ED-4F64-8819-607C8E6E55B9}"/>
              </a:ext>
            </a:extLst>
          </p:cNvPr>
          <p:cNvSpPr txBox="1"/>
          <p:nvPr/>
        </p:nvSpPr>
        <p:spPr>
          <a:xfrm>
            <a:off x="6834549" y="41797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4AE83D-ADE4-43BC-8B61-C70925A8028E}"/>
              </a:ext>
            </a:extLst>
          </p:cNvPr>
          <p:cNvSpPr txBox="1"/>
          <p:nvPr/>
        </p:nvSpPr>
        <p:spPr>
          <a:xfrm>
            <a:off x="6344352" y="1493118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SMALL DOMAINS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1EA527C-64D1-4338-AF16-E5254D30ED43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87" r="12692"/>
          <a:stretch/>
        </p:blipFill>
        <p:spPr bwMode="auto">
          <a:xfrm>
            <a:off x="8509046" y="1141347"/>
            <a:ext cx="1645564" cy="2455345"/>
          </a:xfrm>
          <a:prstGeom prst="rect">
            <a:avLst/>
          </a:prstGeom>
          <a:noFill/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6D08BE9-CE1B-47AD-9CFA-C3AD73210A4D}"/>
              </a:ext>
            </a:extLst>
          </p:cNvPr>
          <p:cNvCxnSpPr/>
          <p:nvPr/>
        </p:nvCxnSpPr>
        <p:spPr>
          <a:xfrm>
            <a:off x="8374823" y="1277417"/>
            <a:ext cx="0" cy="528963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A0A7A77-B148-468E-986F-01F7163EDA4A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827" y="3497028"/>
            <a:ext cx="1661160" cy="1676400"/>
          </a:xfrm>
          <a:prstGeom prst="rect">
            <a:avLst/>
          </a:prstGeom>
          <a:noFill/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386F52-29EE-4FCB-821F-AAA36120366C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899" y="5173428"/>
            <a:ext cx="1676400" cy="1633220"/>
          </a:xfrm>
          <a:prstGeom prst="rect">
            <a:avLst/>
          </a:prstGeom>
          <a:noFill/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F110616-62FF-4203-839E-59A85765D88A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9826184" y="2008913"/>
            <a:ext cx="2199555" cy="210327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318996B-E529-4043-BD42-4709C97EF658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9919123" y="4269439"/>
            <a:ext cx="2200275" cy="200977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876D1DB-D8B5-4E4D-8151-D471E0E65A2A}"/>
              </a:ext>
            </a:extLst>
          </p:cNvPr>
          <p:cNvSpPr txBox="1"/>
          <p:nvPr/>
        </p:nvSpPr>
        <p:spPr>
          <a:xfrm>
            <a:off x="8672733" y="14999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937DA8-5D66-428D-805C-32C48B8815B4}"/>
              </a:ext>
            </a:extLst>
          </p:cNvPr>
          <p:cNvSpPr txBox="1"/>
          <p:nvPr/>
        </p:nvSpPr>
        <p:spPr>
          <a:xfrm>
            <a:off x="10080452" y="1526733"/>
            <a:ext cx="1787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LARGE DOMAINS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6F7984-3399-480B-9C61-D8AC77235C75}"/>
              </a:ext>
            </a:extLst>
          </p:cNvPr>
          <p:cNvSpPr txBox="1"/>
          <p:nvPr/>
        </p:nvSpPr>
        <p:spPr>
          <a:xfrm>
            <a:off x="8679442" y="3901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3D6953-E05E-4E02-B74C-609C758999FA}"/>
              </a:ext>
            </a:extLst>
          </p:cNvPr>
          <p:cNvSpPr txBox="1"/>
          <p:nvPr/>
        </p:nvSpPr>
        <p:spPr>
          <a:xfrm>
            <a:off x="8852866" y="53331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85E09A-1814-43EF-9446-78008309DC80}"/>
              </a:ext>
            </a:extLst>
          </p:cNvPr>
          <p:cNvSpPr txBox="1"/>
          <p:nvPr/>
        </p:nvSpPr>
        <p:spPr>
          <a:xfrm>
            <a:off x="10188893" y="267307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EA0D269-9233-4AF5-87DC-AF377219265C}"/>
              </a:ext>
            </a:extLst>
          </p:cNvPr>
          <p:cNvSpPr txBox="1"/>
          <p:nvPr/>
        </p:nvSpPr>
        <p:spPr>
          <a:xfrm>
            <a:off x="10593713" y="45839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23258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</TotalTime>
  <Words>739</Words>
  <Application>Microsoft Office PowerPoint</Application>
  <PresentationFormat>Widescreen</PresentationFormat>
  <Paragraphs>121</Paragraphs>
  <Slides>11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Surface Simulation: A microscopic insight that challenges the macroscopic view</vt:lpstr>
      <vt:lpstr>Outline page</vt:lpstr>
      <vt:lpstr>Background  Info</vt:lpstr>
      <vt:lpstr>The Coding Side – Bacterial Membrane</vt:lpstr>
      <vt:lpstr>The Coding Side – Gradient Surface</vt:lpstr>
      <vt:lpstr>The Coding Side – Evaluating Energies</vt:lpstr>
      <vt:lpstr>Experiments!</vt:lpstr>
      <vt:lpstr>Experiments!</vt:lpstr>
      <vt:lpstr>Experiments</vt:lpstr>
      <vt:lpstr>Conclusions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Surface Simulation: A microscopic insight challenges the macroscopic view</dc:title>
  <dc:creator>Stanley Lo</dc:creator>
  <cp:lastModifiedBy>Stanley Lo</cp:lastModifiedBy>
  <cp:revision>43</cp:revision>
  <dcterms:created xsi:type="dcterms:W3CDTF">2020-08-09T18:18:42Z</dcterms:created>
  <dcterms:modified xsi:type="dcterms:W3CDTF">2020-12-02T01:21:59Z</dcterms:modified>
</cp:coreProperties>
</file>